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58" r:id="rId3"/>
    <p:sldId id="267" r:id="rId4"/>
    <p:sldId id="289" r:id="rId5"/>
    <p:sldId id="274" r:id="rId6"/>
    <p:sldId id="279" r:id="rId7"/>
    <p:sldId id="282" r:id="rId8"/>
    <p:sldId id="292" r:id="rId9"/>
    <p:sldId id="293" r:id="rId10"/>
    <p:sldId id="278" r:id="rId11"/>
    <p:sldId id="283" r:id="rId12"/>
    <p:sldId id="291" r:id="rId13"/>
    <p:sldId id="284" r:id="rId14"/>
    <p:sldId id="285" r:id="rId15"/>
    <p:sldId id="269" r:id="rId16"/>
    <p:sldId id="287" r:id="rId17"/>
    <p:sldId id="260" r:id="rId18"/>
    <p:sldId id="270" r:id="rId19"/>
    <p:sldId id="271" r:id="rId20"/>
    <p:sldId id="275" r:id="rId21"/>
    <p:sldId id="286" r:id="rId22"/>
    <p:sldId id="276" r:id="rId23"/>
    <p:sldId id="290" r:id="rId24"/>
    <p:sldId id="280" r:id="rId25"/>
    <p:sldId id="268" r:id="rId26"/>
    <p:sldId id="288" r:id="rId27"/>
    <p:sldId id="277" r:id="rId28"/>
    <p:sldId id="272" r:id="rId29"/>
    <p:sldId id="281" r:id="rId30"/>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F33741A9-3926-427B-8D07-750C1B64E06C}" type="datetimeFigureOut">
              <a:rPr lang="en-US" smtClean="0"/>
              <a:t>5/3/2012</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1BD24A88-01E0-46A8-814D-25756E678C9E}"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2AB27174-B436-4401-B933-02483A6EEFE4}" type="datetimeFigureOut">
              <a:rPr lang="en-US" smtClean="0"/>
              <a:pPr/>
              <a:t>5/3/2012</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D3D04BA9-D70E-4F32-AD51-D1167F078511}" type="slidenum">
              <a:rPr lang="en-US" smtClean="0"/>
              <a:pPr/>
              <a:t>‹#›</a:t>
            </a:fld>
            <a:endParaRPr lang="en-US"/>
          </a:p>
        </p:txBody>
      </p:sp>
    </p:spTree>
    <p:extLst>
      <p:ext uri="{BB962C8B-B14F-4D97-AF65-F5344CB8AC3E}">
        <p14:creationId xmlns:p14="http://schemas.microsoft.com/office/powerpoint/2010/main" xmlns="" val="2764650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ln/>
        </p:spPr>
      </p:sp>
      <p:sp>
        <p:nvSpPr>
          <p:cNvPr id="7168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B448FC-8255-4CC1-93B1-EE7749263FB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B448FC-8255-4CC1-93B1-EE7749263FB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B448FC-8255-4CC1-93B1-EE7749263FB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B88130-2C39-4F60-86CC-929E2CDC34B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B448FC-8255-4CC1-93B1-EE7749263FB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B448FC-8255-4CC1-93B1-EE7749263FBA}"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B448FC-8255-4CC1-93B1-EE7749263FBA}"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B448FC-8255-4CC1-93B1-EE7749263FBA}" type="datetimeFigureOut">
              <a:rPr lang="en-US" smtClean="0"/>
              <a:pPr/>
              <a:t>5/3/2012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B448FC-8255-4CC1-93B1-EE7749263FBA}" type="datetimeFigureOut">
              <a:rPr lang="en-US" smtClean="0"/>
              <a:pPr/>
              <a:t>5/3/2012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B448FC-8255-4CC1-93B1-EE7749263FBA}"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B448FC-8255-4CC1-93B1-EE7749263FBA}"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B448FC-8255-4CC1-93B1-EE7749263FBA}"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302145-E481-437C-B22C-C2FCB9CBEBE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B448FC-8255-4CC1-93B1-EE7749263FBA}" type="datetimeFigureOut">
              <a:rPr lang="en-US" smtClean="0"/>
              <a:pPr/>
              <a:t>5/3/2012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02145-E481-437C-B22C-C2FCB9CBEB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143000"/>
          </a:xfrm>
        </p:spPr>
        <p:txBody>
          <a:bodyPr/>
          <a:lstStyle/>
          <a:p>
            <a:r>
              <a:rPr lang="en-US" b="1" dirty="0" smtClean="0"/>
              <a:t>Quantum mechanics for </a:t>
            </a:r>
            <a:r>
              <a:rPr lang="en-US" b="1" dirty="0" err="1" smtClean="0"/>
              <a:t>Advaitins</a:t>
            </a:r>
            <a:endParaRPr lang="en-US" b="1" dirty="0"/>
          </a:p>
        </p:txBody>
      </p:sp>
      <p:sp>
        <p:nvSpPr>
          <p:cNvPr id="3" name="Subtitle 2"/>
          <p:cNvSpPr>
            <a:spLocks noGrp="1"/>
          </p:cNvSpPr>
          <p:nvPr>
            <p:ph idx="1"/>
          </p:nvPr>
        </p:nvSpPr>
        <p:spPr>
          <a:xfrm>
            <a:off x="381000" y="3733800"/>
            <a:ext cx="8229600" cy="838200"/>
          </a:xfrm>
        </p:spPr>
        <p:txBody>
          <a:bodyPr/>
          <a:lstStyle/>
          <a:p>
            <a:pPr algn="ctr">
              <a:buNone/>
            </a:pPr>
            <a:r>
              <a:rPr lang="en-US" b="1" dirty="0" smtClean="0"/>
              <a:t>A (very) short course</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457200" y="381000"/>
            <a:ext cx="8229600" cy="1143000"/>
          </a:xfrm>
        </p:spPr>
        <p:txBody>
          <a:bodyPr>
            <a:noAutofit/>
          </a:bodyPr>
          <a:lstStyle/>
          <a:p>
            <a:pPr eaLnBrk="1" hangingPunct="1"/>
            <a:r>
              <a:rPr lang="en-US" sz="3600" dirty="0" smtClean="0"/>
              <a:t>Big paradox: The quantum wave is purely mathematical , but is assumed to be objectively real! </a:t>
            </a:r>
          </a:p>
        </p:txBody>
      </p:sp>
      <p:sp>
        <p:nvSpPr>
          <p:cNvPr id="59394" name="Rectangle 3"/>
          <p:cNvSpPr>
            <a:spLocks noGrp="1" noChangeArrowheads="1"/>
          </p:cNvSpPr>
          <p:nvPr>
            <p:ph type="body" idx="1"/>
          </p:nvPr>
        </p:nvSpPr>
        <p:spPr>
          <a:xfrm>
            <a:off x="381000" y="1905000"/>
            <a:ext cx="8229600" cy="3352800"/>
          </a:xfrm>
        </p:spPr>
        <p:txBody>
          <a:bodyPr>
            <a:normAutofit/>
          </a:bodyPr>
          <a:lstStyle/>
          <a:p>
            <a:pPr eaLnBrk="1" hangingPunct="1">
              <a:lnSpc>
                <a:spcPct val="90000"/>
              </a:lnSpc>
            </a:pPr>
            <a:r>
              <a:rPr lang="en-US" sz="2800" dirty="0" smtClean="0"/>
              <a:t>The quantum wave is assumed to exist objectively, i.e., it is assumed to exist even though it itself cannot be observed. </a:t>
            </a:r>
          </a:p>
          <a:p>
            <a:pPr eaLnBrk="1" hangingPunct="1">
              <a:lnSpc>
                <a:spcPct val="90000"/>
              </a:lnSpc>
            </a:pPr>
            <a:endParaRPr lang="en-US" sz="28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457200" y="228600"/>
            <a:ext cx="8229600" cy="1143000"/>
          </a:xfrm>
        </p:spPr>
        <p:txBody>
          <a:bodyPr/>
          <a:lstStyle/>
          <a:p>
            <a:pPr eaLnBrk="1" hangingPunct="1"/>
            <a:r>
              <a:rPr lang="en-US" smtClean="0"/>
              <a:t>Daring prediction!</a:t>
            </a:r>
          </a:p>
        </p:txBody>
      </p:sp>
      <p:sp>
        <p:nvSpPr>
          <p:cNvPr id="63490" name="Rectangle 3"/>
          <p:cNvSpPr>
            <a:spLocks noGrp="1" noChangeArrowheads="1"/>
          </p:cNvSpPr>
          <p:nvPr>
            <p:ph type="body" idx="1"/>
          </p:nvPr>
        </p:nvSpPr>
        <p:spPr/>
        <p:txBody>
          <a:bodyPr/>
          <a:lstStyle/>
          <a:p>
            <a:pPr eaLnBrk="1" hangingPunct="1"/>
            <a:r>
              <a:rPr lang="en-US" sz="3600" dirty="0" smtClean="0"/>
              <a:t>Quantum wave collapse  or branching will never be understood objectively because it starts with an impossible assumption…..</a:t>
            </a:r>
          </a:p>
          <a:p>
            <a:pPr eaLnBrk="1" hangingPunct="1">
              <a:buNone/>
            </a:pPr>
            <a:r>
              <a:rPr lang="en-US" sz="3600" dirty="0" smtClean="0"/>
              <a:t>   that the quantum wave is objective when every physicist knows that it is just a mathematical formula!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353"/>
            <a:ext cx="8229600" cy="1143000"/>
          </a:xfrm>
        </p:spPr>
        <p:txBody>
          <a:bodyPr/>
          <a:lstStyle/>
          <a:p>
            <a:r>
              <a:rPr lang="en-US" dirty="0" smtClean="0"/>
              <a:t>Conclusion:</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20000"/>
          </a:bodyPr>
          <a:lstStyle/>
          <a:p>
            <a:r>
              <a:rPr lang="en-US" dirty="0" smtClean="0"/>
              <a:t>Any interpretation of quantum theory that assumes objective space and time is nonlocal. </a:t>
            </a:r>
          </a:p>
          <a:p>
            <a:r>
              <a:rPr lang="en-US" dirty="0" err="1" smtClean="0"/>
              <a:t>Nonlocality</a:t>
            </a:r>
            <a:r>
              <a:rPr lang="en-US" dirty="0" smtClean="0"/>
              <a:t> of observations has no physical explanation. (</a:t>
            </a:r>
            <a:r>
              <a:rPr lang="en-US" dirty="0" err="1" smtClean="0"/>
              <a:t>Nonlocality</a:t>
            </a:r>
            <a:r>
              <a:rPr lang="en-US" dirty="0" smtClean="0"/>
              <a:t> of the wave is different and has a physical explanation.)</a:t>
            </a:r>
          </a:p>
          <a:p>
            <a:r>
              <a:rPr lang="en-US" dirty="0" smtClean="0"/>
              <a:t>The only alternative is a subjective interpretation in which space and time are purely conceptual rather than objective.</a:t>
            </a:r>
          </a:p>
          <a:p>
            <a:r>
              <a:rPr lang="en-US" dirty="0" smtClean="0"/>
              <a:t>A </a:t>
            </a:r>
            <a:r>
              <a:rPr lang="en-US" dirty="0"/>
              <a:t>subjective </a:t>
            </a:r>
            <a:r>
              <a:rPr lang="en-US" dirty="0" smtClean="0"/>
              <a:t>interpretation would have no mysterious problems of collapse, branching, or </a:t>
            </a:r>
            <a:r>
              <a:rPr lang="en-US" dirty="0" err="1" smtClean="0"/>
              <a:t>nonlocality</a:t>
            </a:r>
            <a:r>
              <a:rPr lang="en-US" dirty="0" smtClean="0"/>
              <a:t>.</a:t>
            </a:r>
            <a:endParaRPr lang="en-US" dirty="0"/>
          </a:p>
        </p:txBody>
      </p:sp>
    </p:spTree>
    <p:extLst>
      <p:ext uri="{BB962C8B-B14F-4D97-AF65-F5344CB8AC3E}">
        <p14:creationId xmlns:p14="http://schemas.microsoft.com/office/powerpoint/2010/main" xmlns="" val="2240371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pPr eaLnBrk="1" hangingPunct="1"/>
            <a:r>
              <a:rPr lang="en-US" sz="4000" smtClean="0"/>
              <a:t>Bell’s theorem</a:t>
            </a:r>
            <a:br>
              <a:rPr lang="en-US" sz="4000" smtClean="0"/>
            </a:br>
            <a:r>
              <a:rPr lang="en-US" sz="2800" smtClean="0"/>
              <a:t>(John Stewart Bell, 1928-1990)</a:t>
            </a:r>
          </a:p>
        </p:txBody>
      </p:sp>
      <p:sp>
        <p:nvSpPr>
          <p:cNvPr id="70658" name="Rectangle 3"/>
          <p:cNvSpPr>
            <a:spLocks noGrp="1" noChangeArrowheads="1"/>
          </p:cNvSpPr>
          <p:nvPr>
            <p:ph type="body" sz="half" idx="1"/>
          </p:nvPr>
        </p:nvSpPr>
        <p:spPr>
          <a:xfrm>
            <a:off x="304800" y="1600200"/>
            <a:ext cx="4648200" cy="4800600"/>
          </a:xfrm>
        </p:spPr>
        <p:txBody>
          <a:bodyPr>
            <a:normAutofit/>
          </a:bodyPr>
          <a:lstStyle/>
          <a:p>
            <a:pPr eaLnBrk="1" hangingPunct="1">
              <a:lnSpc>
                <a:spcPct val="80000"/>
              </a:lnSpc>
            </a:pPr>
            <a:r>
              <a:rPr lang="en-US" sz="2400" dirty="0" smtClean="0"/>
              <a:t>Bell devised a way to determine experimentally whether reality could be described by local, real theories (i.e., local, hidden variable theories) by deriving an inequality that was valid only if local, real theories were valid.</a:t>
            </a:r>
          </a:p>
          <a:p>
            <a:pPr eaLnBrk="1" hangingPunct="1">
              <a:lnSpc>
                <a:spcPct val="80000"/>
              </a:lnSpc>
            </a:pPr>
            <a:r>
              <a:rPr lang="en-US" sz="2400" dirty="0" smtClean="0"/>
              <a:t>The inequality depended only on experimentally measured quantities, hence it was independent of any specific theory. </a:t>
            </a:r>
            <a:r>
              <a:rPr lang="en-US" sz="2400" b="1" dirty="0" smtClean="0"/>
              <a:t>Any violation of the inequality would prove that reality cannot be both local and real.</a:t>
            </a:r>
          </a:p>
        </p:txBody>
      </p:sp>
      <p:pic>
        <p:nvPicPr>
          <p:cNvPr id="70659" name="Picture 4"/>
          <p:cNvPicPr>
            <a:picLocks noGrp="1" noChangeAspect="1" noChangeArrowheads="1"/>
          </p:cNvPicPr>
          <p:nvPr>
            <p:ph type="body" sz="half" idx="2"/>
          </p:nvPr>
        </p:nvPicPr>
        <p:blipFill>
          <a:blip r:embed="rId3" cstate="print"/>
          <a:srcRect/>
          <a:stretch>
            <a:fillRect/>
          </a:stretch>
        </p:blipFill>
        <p:spPr>
          <a:xfrm>
            <a:off x="5257800" y="1600200"/>
            <a:ext cx="3429000" cy="4525963"/>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normAutofit fontScale="90000"/>
          </a:bodyPr>
          <a:lstStyle/>
          <a:p>
            <a:pPr eaLnBrk="1" hangingPunct="1"/>
            <a:r>
              <a:rPr lang="en-US" sz="4000" dirty="0" smtClean="0"/>
              <a:t>Many experiments have shown that objective reality violates Bell’s inequality</a:t>
            </a:r>
          </a:p>
        </p:txBody>
      </p:sp>
      <p:sp>
        <p:nvSpPr>
          <p:cNvPr id="72706" name="Rectangle 3"/>
          <p:cNvSpPr>
            <a:spLocks noGrp="1" noChangeArrowheads="1"/>
          </p:cNvSpPr>
          <p:nvPr>
            <p:ph type="body" idx="1"/>
          </p:nvPr>
        </p:nvSpPr>
        <p:spPr>
          <a:xfrm>
            <a:off x="457200" y="1600200"/>
            <a:ext cx="8229600" cy="4800600"/>
          </a:xfrm>
        </p:spPr>
        <p:txBody>
          <a:bodyPr>
            <a:normAutofit/>
          </a:bodyPr>
          <a:lstStyle/>
          <a:p>
            <a:pPr eaLnBrk="1" hangingPunct="1">
              <a:lnSpc>
                <a:spcPct val="80000"/>
              </a:lnSpc>
            </a:pPr>
            <a:r>
              <a:rPr lang="en-US" sz="3000" dirty="0" smtClean="0"/>
              <a:t>Thus, objective reality cannot be both local and real.</a:t>
            </a:r>
          </a:p>
          <a:p>
            <a:pPr eaLnBrk="1" hangingPunct="1">
              <a:lnSpc>
                <a:spcPct val="80000"/>
              </a:lnSpc>
            </a:pPr>
            <a:r>
              <a:rPr lang="en-US" sz="3000" dirty="0" smtClean="0"/>
              <a:t>Furthermore, using Bell’s inequality, Aspect, et al. (1981-82) showed that reality is nonlocal.</a:t>
            </a:r>
          </a:p>
          <a:p>
            <a:pPr eaLnBrk="1" hangingPunct="1">
              <a:lnSpc>
                <a:spcPct val="80000"/>
              </a:lnSpc>
            </a:pPr>
            <a:r>
              <a:rPr lang="en-US" sz="3000" dirty="0" smtClean="0"/>
              <a:t>Then, </a:t>
            </a:r>
            <a:r>
              <a:rPr lang="en-US" sz="3000" dirty="0" err="1" smtClean="0"/>
              <a:t>Gröblacher</a:t>
            </a:r>
            <a:r>
              <a:rPr lang="en-US" sz="3000" dirty="0" smtClean="0"/>
              <a:t>, et al. (2007) showed that, if hidden variables describes reality, reality must be bizarre and counterintuitive.</a:t>
            </a:r>
          </a:p>
          <a:p>
            <a:pPr eaLnBrk="1" hangingPunct="1">
              <a:lnSpc>
                <a:spcPct val="80000"/>
              </a:lnSpc>
            </a:pPr>
            <a:r>
              <a:rPr lang="en-US" sz="3000" dirty="0" smtClean="0"/>
              <a:t>However, even before these experiments had been done, physicists had largely abandoned the assumption of real particles. Thus, they had abandoned the assumption that particles exist if they are not observed.</a:t>
            </a:r>
          </a:p>
          <a:p>
            <a:pPr eaLnBrk="1" hangingPunct="1">
              <a:lnSpc>
                <a:spcPct val="80000"/>
              </a:lnSpc>
            </a:pPr>
            <a:endParaRPr lang="en-US" sz="2400" dirty="0" smtClean="0"/>
          </a:p>
          <a:p>
            <a:pPr eaLnBrk="1" hangingPunct="1">
              <a:lnSpc>
                <a:spcPct val="80000"/>
              </a:lnSpc>
            </a:pPr>
            <a:endParaRPr lang="en-US" sz="24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5"/>
          <p:cNvSpPr>
            <a:spLocks noGrp="1" noChangeArrowheads="1"/>
          </p:cNvSpPr>
          <p:nvPr>
            <p:ph type="title"/>
          </p:nvPr>
        </p:nvSpPr>
        <p:spPr>
          <a:xfrm>
            <a:off x="304800" y="457200"/>
            <a:ext cx="8305800" cy="1981200"/>
          </a:xfrm>
        </p:spPr>
        <p:txBody>
          <a:bodyPr>
            <a:normAutofit fontScale="90000"/>
          </a:bodyPr>
          <a:lstStyle/>
          <a:p>
            <a:pPr eaLnBrk="1" hangingPunct="1"/>
            <a:r>
              <a:rPr lang="en-US" sz="4000" smtClean="0"/>
              <a:t>The philosophy of materialism</a:t>
            </a:r>
            <a:br>
              <a:rPr lang="en-US" sz="4000" smtClean="0"/>
            </a:br>
            <a:r>
              <a:rPr lang="en-US" sz="4000" smtClean="0"/>
              <a:t>(pure objectivity)</a:t>
            </a:r>
            <a:r>
              <a:rPr lang="en-US" sz="3600" smtClean="0"/>
              <a:t/>
            </a:r>
            <a:br>
              <a:rPr lang="en-US" sz="3600" smtClean="0"/>
            </a:br>
            <a:r>
              <a:rPr lang="en-US" sz="2400" smtClean="0"/>
              <a:t>(Earliest materialists: Atomists Leucippus, Democritus, and</a:t>
            </a:r>
            <a:br>
              <a:rPr lang="en-US" sz="2400" smtClean="0"/>
            </a:br>
            <a:r>
              <a:rPr lang="en-US" sz="2400" smtClean="0"/>
              <a:t>Epicurus: 460-270 BC) </a:t>
            </a:r>
          </a:p>
        </p:txBody>
      </p:sp>
      <p:sp>
        <p:nvSpPr>
          <p:cNvPr id="34818" name="Rectangle 16"/>
          <p:cNvSpPr>
            <a:spLocks noGrp="1" noChangeArrowheads="1"/>
          </p:cNvSpPr>
          <p:nvPr>
            <p:ph type="body" idx="1"/>
          </p:nvPr>
        </p:nvSpPr>
        <p:spPr>
          <a:xfrm>
            <a:off x="381000" y="2590800"/>
            <a:ext cx="8153400" cy="3429000"/>
          </a:xfrm>
        </p:spPr>
        <p:txBody>
          <a:bodyPr>
            <a:normAutofit/>
          </a:bodyPr>
          <a:lstStyle/>
          <a:p>
            <a:pPr eaLnBrk="1" hangingPunct="1">
              <a:lnSpc>
                <a:spcPct val="90000"/>
              </a:lnSpc>
            </a:pPr>
            <a:r>
              <a:rPr lang="en-US" sz="2600" dirty="0" smtClean="0"/>
              <a:t>Everything is assumed to be matter (or, at least, it is governed by physical law).</a:t>
            </a:r>
          </a:p>
          <a:p>
            <a:pPr eaLnBrk="1" hangingPunct="1">
              <a:lnSpc>
                <a:spcPct val="90000"/>
              </a:lnSpc>
            </a:pPr>
            <a:r>
              <a:rPr lang="en-US" sz="2600" dirty="0" smtClean="0"/>
              <a:t>Space , time, and matter are assumed to be objective—they are assumed to exist whether or not there is an observer.</a:t>
            </a:r>
          </a:p>
          <a:p>
            <a:pPr eaLnBrk="1" hangingPunct="1">
              <a:lnSpc>
                <a:spcPct val="90000"/>
              </a:lnSpc>
            </a:pPr>
            <a:r>
              <a:rPr lang="en-US" sz="2600" dirty="0" smtClean="0"/>
              <a:t>If consciousness exists, it is assumed to be an epiphenomenon of matter with no independent existence of its 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pPr eaLnBrk="1" hangingPunct="1"/>
            <a:r>
              <a:rPr lang="en-US" smtClean="0"/>
              <a:t>A third daring prediction!</a:t>
            </a:r>
          </a:p>
        </p:txBody>
      </p:sp>
      <p:sp>
        <p:nvSpPr>
          <p:cNvPr id="74754" name="Rectangle 3"/>
          <p:cNvSpPr>
            <a:spLocks noGrp="1" noChangeArrowheads="1"/>
          </p:cNvSpPr>
          <p:nvPr>
            <p:ph type="body" idx="1"/>
          </p:nvPr>
        </p:nvSpPr>
        <p:spPr/>
        <p:txBody>
          <a:bodyPr/>
          <a:lstStyle/>
          <a:p>
            <a:pPr eaLnBrk="1" hangingPunct="1"/>
            <a:r>
              <a:rPr lang="en-US" dirty="0" smtClean="0"/>
              <a:t>Both the Copenhagen and many-worlds  interpretations will eventually either be abandoned or will be made purely subjective by assuming that the </a:t>
            </a:r>
            <a:r>
              <a:rPr lang="en-US" dirty="0" err="1" smtClean="0"/>
              <a:t>wavefunction</a:t>
            </a:r>
            <a:r>
              <a:rPr lang="en-US" dirty="0" smtClean="0"/>
              <a:t> is a tool for calculating subjective probabilities, instead of being objectively real.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pPr eaLnBrk="1" hangingPunct="1"/>
            <a:r>
              <a:rPr lang="en-US" sz="4000" smtClean="0"/>
              <a:t>Objective reality (cont.)</a:t>
            </a:r>
          </a:p>
        </p:txBody>
      </p:sp>
      <p:sp>
        <p:nvSpPr>
          <p:cNvPr id="26626" name="Rectangle 3"/>
          <p:cNvSpPr>
            <a:spLocks noGrp="1" noChangeArrowheads="1"/>
          </p:cNvSpPr>
          <p:nvPr>
            <p:ph type="body" idx="1"/>
          </p:nvPr>
        </p:nvSpPr>
        <p:spPr/>
        <p:txBody>
          <a:bodyPr/>
          <a:lstStyle/>
          <a:p>
            <a:pPr eaLnBrk="1" hangingPunct="1"/>
            <a:r>
              <a:rPr lang="en-US" dirty="0" smtClean="0"/>
              <a:t>In addition to the assumption of separation, objective reality has three other components:</a:t>
            </a:r>
          </a:p>
          <a:p>
            <a:pPr lvl="1" eaLnBrk="1" hangingPunct="1"/>
            <a:r>
              <a:rPr lang="en-US" dirty="0" smtClean="0"/>
              <a:t>1) </a:t>
            </a:r>
            <a:r>
              <a:rPr lang="en-US" b="1" dirty="0" smtClean="0"/>
              <a:t>Observation</a:t>
            </a:r>
            <a:r>
              <a:rPr lang="en-US" dirty="0" smtClean="0"/>
              <a:t> of an object or its absence.</a:t>
            </a:r>
          </a:p>
          <a:p>
            <a:pPr lvl="1" eaLnBrk="1" hangingPunct="1"/>
            <a:r>
              <a:rPr lang="en-US" dirty="0" smtClean="0"/>
              <a:t>2) </a:t>
            </a:r>
            <a:r>
              <a:rPr lang="en-US" b="1" dirty="0" smtClean="0"/>
              <a:t>Communication</a:t>
            </a:r>
            <a:r>
              <a:rPr lang="en-US" dirty="0" smtClean="0"/>
              <a:t> of the observation to others.</a:t>
            </a:r>
          </a:p>
          <a:p>
            <a:pPr lvl="1" eaLnBrk="1" hangingPunct="1"/>
            <a:r>
              <a:rPr lang="en-US" dirty="0" smtClean="0"/>
              <a:t>3) </a:t>
            </a:r>
            <a:r>
              <a:rPr lang="en-US" b="1" dirty="0" smtClean="0"/>
              <a:t>Agreement</a:t>
            </a:r>
            <a:r>
              <a:rPr lang="en-US" dirty="0" smtClean="0"/>
              <a:t> with others on the existence or nonexistence of the object.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normAutofit fontScale="90000"/>
          </a:bodyPr>
          <a:lstStyle/>
          <a:p>
            <a:pPr eaLnBrk="1" hangingPunct="1"/>
            <a:r>
              <a:rPr lang="en-US" sz="4000" smtClean="0"/>
              <a:t>In the late 1800s, problems arose with classical physics</a:t>
            </a:r>
          </a:p>
        </p:txBody>
      </p:sp>
      <p:sp>
        <p:nvSpPr>
          <p:cNvPr id="48130" name="Rectangle 3"/>
          <p:cNvSpPr>
            <a:spLocks noGrp="1" noChangeArrowheads="1"/>
          </p:cNvSpPr>
          <p:nvPr>
            <p:ph type="body" idx="1"/>
          </p:nvPr>
        </p:nvSpPr>
        <p:spPr/>
        <p:txBody>
          <a:bodyPr>
            <a:normAutofit lnSpcReduction="10000"/>
          </a:bodyPr>
          <a:lstStyle/>
          <a:p>
            <a:pPr eaLnBrk="1" hangingPunct="1"/>
            <a:r>
              <a:rPr lang="en-US" sz="2800" smtClean="0"/>
              <a:t>It could not explain certain experiments (e.g., blackbody radiation, the photoelectric effect, and line spectra of atoms).</a:t>
            </a:r>
          </a:p>
          <a:p>
            <a:pPr eaLnBrk="1" hangingPunct="1"/>
            <a:r>
              <a:rPr lang="en-US" sz="2800" smtClean="0"/>
              <a:t>After 3 decades of trying to make classical theory work, physicists replaced it with quantum theory in the 1920s. (Why did it take so long?)</a:t>
            </a:r>
          </a:p>
          <a:p>
            <a:pPr eaLnBrk="1" hangingPunct="1"/>
            <a:r>
              <a:rPr lang="en-US" sz="2800" smtClean="0"/>
              <a:t>In order to get a theory that successfully explained the experiments, physicists had to abandon the basic assumption that objective reality consisted of separate, independently existing, observable objects!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a:xfrm>
            <a:off x="381000" y="152400"/>
            <a:ext cx="8229600" cy="1143000"/>
          </a:xfrm>
        </p:spPr>
        <p:txBody>
          <a:bodyPr/>
          <a:lstStyle/>
          <a:p>
            <a:pPr eaLnBrk="1" hangingPunct="1"/>
            <a:r>
              <a:rPr lang="en-US" sz="4000" smtClean="0"/>
              <a:t>The development of quantum theory</a:t>
            </a:r>
          </a:p>
        </p:txBody>
      </p:sp>
      <p:sp>
        <p:nvSpPr>
          <p:cNvPr id="49154" name="Rectangle 3"/>
          <p:cNvSpPr>
            <a:spLocks noGrp="1" noChangeArrowheads="1"/>
          </p:cNvSpPr>
          <p:nvPr>
            <p:ph type="body" idx="1"/>
          </p:nvPr>
        </p:nvSpPr>
        <p:spPr>
          <a:xfrm>
            <a:off x="381000" y="1447800"/>
            <a:ext cx="8229600" cy="5181600"/>
          </a:xfrm>
        </p:spPr>
        <p:txBody>
          <a:bodyPr/>
          <a:lstStyle/>
          <a:p>
            <a:pPr eaLnBrk="1" hangingPunct="1">
              <a:lnSpc>
                <a:spcPct val="90000"/>
              </a:lnSpc>
            </a:pPr>
            <a:r>
              <a:rPr lang="en-US" sz="2400" dirty="0" smtClean="0"/>
              <a:t>Like classical theory, quantum theory was formulated to describe only measurements on objective processes.</a:t>
            </a:r>
          </a:p>
          <a:p>
            <a:pPr eaLnBrk="1" hangingPunct="1">
              <a:lnSpc>
                <a:spcPct val="90000"/>
              </a:lnSpc>
            </a:pPr>
            <a:r>
              <a:rPr lang="en-US" sz="2400" dirty="0" smtClean="0"/>
              <a:t>At first, it was intended to describe only measurements on microscopic processes, but now it is assumed to describe measurements on all physical processes, from those of elementary particles to those of the entire universe.</a:t>
            </a:r>
          </a:p>
          <a:p>
            <a:pPr eaLnBrk="1" hangingPunct="1">
              <a:lnSpc>
                <a:spcPct val="90000"/>
              </a:lnSpc>
            </a:pPr>
            <a:r>
              <a:rPr lang="en-US" sz="2400" dirty="0" smtClean="0"/>
              <a:t>It is the only physical theory we have at the present time. (Classical physics is a good approximation for macroscopic masses.) If it is incorrect, we have as yet no other theory to replace it.</a:t>
            </a:r>
          </a:p>
          <a:p>
            <a:pPr eaLnBrk="1" hangingPunct="1">
              <a:lnSpc>
                <a:spcPct val="90000"/>
              </a:lnSpc>
            </a:pPr>
            <a:r>
              <a:rPr lang="en-US" sz="2400" dirty="0" smtClean="0"/>
              <a:t>In every direct and indirect experimental test of quantum theory so far, the basic principles have never been shown to be invalid.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7200" y="0"/>
            <a:ext cx="8229600" cy="1143000"/>
          </a:xfrm>
        </p:spPr>
        <p:txBody>
          <a:bodyPr/>
          <a:lstStyle/>
          <a:p>
            <a:pPr eaLnBrk="1" hangingPunct="1"/>
            <a:r>
              <a:rPr lang="en-US" b="1" dirty="0" smtClean="0"/>
              <a:t>The concept of objective reality </a:t>
            </a:r>
          </a:p>
        </p:txBody>
      </p:sp>
      <p:sp>
        <p:nvSpPr>
          <p:cNvPr id="25602" name="Rectangle 3"/>
          <p:cNvSpPr>
            <a:spLocks noGrp="1" noChangeArrowheads="1"/>
          </p:cNvSpPr>
          <p:nvPr>
            <p:ph type="body" idx="1"/>
          </p:nvPr>
        </p:nvSpPr>
        <p:spPr>
          <a:xfrm>
            <a:off x="533400" y="990600"/>
            <a:ext cx="8229600" cy="5257800"/>
          </a:xfrm>
        </p:spPr>
        <p:txBody>
          <a:bodyPr>
            <a:normAutofit fontScale="92500" lnSpcReduction="10000"/>
          </a:bodyPr>
          <a:lstStyle/>
          <a:p>
            <a:pPr eaLnBrk="1" hangingPunct="1">
              <a:lnSpc>
                <a:spcPct val="90000"/>
              </a:lnSpc>
            </a:pPr>
            <a:r>
              <a:rPr lang="en-US" b="1" dirty="0" smtClean="0"/>
              <a:t>Objective reality is assumed to exist whether or not it is being observed.</a:t>
            </a:r>
          </a:p>
          <a:p>
            <a:pPr>
              <a:lnSpc>
                <a:spcPct val="90000"/>
              </a:lnSpc>
            </a:pPr>
            <a:r>
              <a:rPr lang="en-US" b="1" dirty="0" smtClean="0"/>
              <a:t>Physics is the study of the </a:t>
            </a:r>
            <a:r>
              <a:rPr lang="en-US" b="1" dirty="0" smtClean="0"/>
              <a:t>universal laws </a:t>
            </a:r>
            <a:r>
              <a:rPr lang="en-US" b="1" dirty="0" smtClean="0"/>
              <a:t>governing objective reality. </a:t>
            </a:r>
          </a:p>
          <a:p>
            <a:pPr eaLnBrk="1" hangingPunct="1">
              <a:lnSpc>
                <a:spcPct val="90000"/>
              </a:lnSpc>
            </a:pPr>
            <a:r>
              <a:rPr lang="en-US" b="1" dirty="0" smtClean="0"/>
              <a:t>Physics depends on the:</a:t>
            </a:r>
          </a:p>
          <a:p>
            <a:pPr lvl="1"/>
            <a:r>
              <a:rPr lang="en-US" sz="3200" b="1" dirty="0" smtClean="0"/>
              <a:t>1) Observation of a phenomenon or its absence.</a:t>
            </a:r>
          </a:p>
          <a:p>
            <a:pPr lvl="1"/>
            <a:r>
              <a:rPr lang="en-US" sz="3200" b="1" dirty="0" smtClean="0"/>
              <a:t>2) Communication of the observation to others.</a:t>
            </a:r>
          </a:p>
          <a:p>
            <a:pPr lvl="1"/>
            <a:r>
              <a:rPr lang="en-US" sz="3200" b="1" dirty="0" smtClean="0"/>
              <a:t>3) Agreement with others on the existence or nonexistence of the phenomenon.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p:txBody>
          <a:bodyPr/>
          <a:lstStyle/>
          <a:p>
            <a:pPr eaLnBrk="1" hangingPunct="1"/>
            <a:r>
              <a:rPr lang="en-US" sz="3200" dirty="0" smtClean="0"/>
              <a:t>Are there any quantum objects here?</a:t>
            </a:r>
          </a:p>
        </p:txBody>
      </p:sp>
      <p:sp>
        <p:nvSpPr>
          <p:cNvPr id="53250" name="Rectangle 5"/>
          <p:cNvSpPr>
            <a:spLocks noGrp="1" noChangeArrowheads="1"/>
          </p:cNvSpPr>
          <p:nvPr>
            <p:ph type="body" sz="half" idx="1"/>
          </p:nvPr>
        </p:nvSpPr>
        <p:spPr/>
        <p:txBody>
          <a:bodyPr/>
          <a:lstStyle/>
          <a:p>
            <a:pPr eaLnBrk="1" hangingPunct="1"/>
            <a:r>
              <a:rPr lang="en-US" sz="2400" dirty="0" smtClean="0"/>
              <a:t>Measured probabilities of  locations of “iron atoms” forming a circular ring of peaks surrounding probabilities of locations of “electrons” forming continuous circular rings. The “surfaces” are densely packed point measurements. </a:t>
            </a:r>
            <a:r>
              <a:rPr lang="en-US" sz="2400" b="1" dirty="0" smtClean="0"/>
              <a:t>But, only positions were measured, not objects!</a:t>
            </a:r>
          </a:p>
        </p:txBody>
      </p:sp>
      <p:pic>
        <p:nvPicPr>
          <p:cNvPr id="53251" name="Picture 6"/>
          <p:cNvPicPr>
            <a:picLocks noGrp="1" noChangeAspect="1" noChangeArrowheads="1"/>
          </p:cNvPicPr>
          <p:nvPr>
            <p:ph sz="half" idx="2"/>
          </p:nvPr>
        </p:nvPicPr>
        <p:blipFill>
          <a:blip r:embed="rId2" cstate="print"/>
          <a:srcRect/>
          <a:stretch>
            <a:fillRect/>
          </a:stretch>
        </p:blipFill>
        <p:spPr>
          <a:xfrm>
            <a:off x="5029200" y="2247900"/>
            <a:ext cx="3657600" cy="3230563"/>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381000" y="152400"/>
            <a:ext cx="8229600" cy="1143000"/>
          </a:xfrm>
        </p:spPr>
        <p:txBody>
          <a:bodyPr>
            <a:normAutofit fontScale="90000"/>
          </a:bodyPr>
          <a:lstStyle/>
          <a:p>
            <a:pPr eaLnBrk="1" hangingPunct="1"/>
            <a:r>
              <a:rPr lang="en-US" sz="3600" dirty="0" smtClean="0"/>
              <a:t>The statistical interpretation of quantum theory</a:t>
            </a:r>
          </a:p>
        </p:txBody>
      </p:sp>
      <p:sp>
        <p:nvSpPr>
          <p:cNvPr id="73730" name="Rectangle 3"/>
          <p:cNvSpPr>
            <a:spLocks noGrp="1" noChangeArrowheads="1"/>
          </p:cNvSpPr>
          <p:nvPr>
            <p:ph type="body" idx="1"/>
          </p:nvPr>
        </p:nvSpPr>
        <p:spPr>
          <a:xfrm>
            <a:off x="457200" y="1295400"/>
            <a:ext cx="8305800" cy="5410200"/>
          </a:xfrm>
        </p:spPr>
        <p:txBody>
          <a:bodyPr/>
          <a:lstStyle/>
          <a:p>
            <a:pPr eaLnBrk="1" hangingPunct="1"/>
            <a:r>
              <a:rPr lang="en-US" sz="2600" dirty="0" smtClean="0"/>
              <a:t>Currently, only the statistical interpretation, which states that quantum theory correctly predicts the average value of an observation when it is repeated many times (e.g., the average of many position measurements).</a:t>
            </a:r>
          </a:p>
          <a:p>
            <a:pPr eaLnBrk="1" hangingPunct="1"/>
            <a:r>
              <a:rPr lang="en-US" sz="2600" dirty="0" smtClean="0"/>
              <a:t>It is purely subjective provided there is no objective </a:t>
            </a:r>
            <a:r>
              <a:rPr lang="en-US" sz="2600" dirty="0" err="1" smtClean="0"/>
              <a:t>wavefunction</a:t>
            </a:r>
            <a:r>
              <a:rPr lang="en-US" sz="2600" dirty="0" smtClean="0"/>
              <a:t> and provided both the prediction and the observation are subjective.</a:t>
            </a:r>
          </a:p>
          <a:p>
            <a:pPr eaLnBrk="1" hangingPunct="1"/>
            <a:r>
              <a:rPr lang="en-US" sz="2600" dirty="0" smtClean="0"/>
              <a:t>If it is purely subjective, there are no problems of collapse, branching, and </a:t>
            </a:r>
            <a:r>
              <a:rPr lang="en-US" sz="2600" dirty="0" err="1" smtClean="0"/>
              <a:t>nonlocality</a:t>
            </a:r>
            <a:r>
              <a:rPr lang="en-US" sz="2600" dirty="0" smtClean="0"/>
              <a:t> because they all result from the assumption that the </a:t>
            </a:r>
            <a:r>
              <a:rPr lang="en-US" sz="2600" dirty="0" err="1" smtClean="0"/>
              <a:t>wavefunction</a:t>
            </a:r>
            <a:r>
              <a:rPr lang="en-US" sz="2600" dirty="0" smtClean="0"/>
              <a:t> is objective.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0"/>
          <p:cNvSpPr>
            <a:spLocks noGrp="1" noChangeArrowheads="1"/>
          </p:cNvSpPr>
          <p:nvPr>
            <p:ph type="title"/>
          </p:nvPr>
        </p:nvSpPr>
        <p:spPr/>
        <p:txBody>
          <a:bodyPr>
            <a:noAutofit/>
          </a:bodyPr>
          <a:lstStyle/>
          <a:p>
            <a:pPr eaLnBrk="1" hangingPunct="1"/>
            <a:r>
              <a:rPr lang="en-US" dirty="0" smtClean="0"/>
              <a:t>There are three general types of interpretations of quantum theory</a:t>
            </a:r>
          </a:p>
        </p:txBody>
      </p:sp>
      <p:sp>
        <p:nvSpPr>
          <p:cNvPr id="55298" name="Rectangle 11"/>
          <p:cNvSpPr>
            <a:spLocks noGrp="1" noChangeArrowheads="1"/>
          </p:cNvSpPr>
          <p:nvPr>
            <p:ph type="body" idx="1"/>
          </p:nvPr>
        </p:nvSpPr>
        <p:spPr>
          <a:xfrm>
            <a:off x="457200" y="1828800"/>
            <a:ext cx="8229600" cy="4525963"/>
          </a:xfrm>
        </p:spPr>
        <p:txBody>
          <a:bodyPr/>
          <a:lstStyle/>
          <a:p>
            <a:pPr eaLnBrk="1" hangingPunct="1">
              <a:lnSpc>
                <a:spcPct val="90000"/>
              </a:lnSpc>
            </a:pPr>
            <a:r>
              <a:rPr lang="en-US" sz="3600" dirty="0" smtClean="0"/>
              <a:t>Interpretation in terms of purely objective reality (objective interpretation).</a:t>
            </a:r>
          </a:p>
          <a:p>
            <a:pPr eaLnBrk="1" hangingPunct="1">
              <a:lnSpc>
                <a:spcPct val="90000"/>
              </a:lnSpc>
            </a:pPr>
            <a:r>
              <a:rPr lang="en-US" sz="3600" dirty="0" smtClean="0"/>
              <a:t>Interpretation in terms of Cartesian dualism (objectivity plus subjectivity).</a:t>
            </a:r>
          </a:p>
          <a:p>
            <a:pPr eaLnBrk="1" hangingPunct="1">
              <a:lnSpc>
                <a:spcPct val="90000"/>
              </a:lnSpc>
            </a:pPr>
            <a:r>
              <a:rPr lang="en-US" sz="3600" dirty="0" smtClean="0"/>
              <a:t>Interpretation in terms of purely subjective reality (subjective interpretation).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ChangeArrowheads="1"/>
          </p:cNvSpPr>
          <p:nvPr>
            <p:ph type="title"/>
          </p:nvPr>
        </p:nvSpPr>
        <p:spPr>
          <a:xfrm>
            <a:off x="381000" y="152400"/>
            <a:ext cx="8229600" cy="1143000"/>
          </a:xfrm>
        </p:spPr>
        <p:txBody>
          <a:bodyPr>
            <a:normAutofit fontScale="90000"/>
          </a:bodyPr>
          <a:lstStyle/>
          <a:p>
            <a:r>
              <a:rPr lang="en-US" sz="3600"/>
              <a:t>A purely subjective interpretation of quantum theory</a:t>
            </a:r>
          </a:p>
        </p:txBody>
      </p:sp>
      <p:sp>
        <p:nvSpPr>
          <p:cNvPr id="531459" name="Rectangle 3"/>
          <p:cNvSpPr>
            <a:spLocks noGrp="1" noChangeArrowheads="1"/>
          </p:cNvSpPr>
          <p:nvPr>
            <p:ph type="body" idx="1"/>
          </p:nvPr>
        </p:nvSpPr>
        <p:spPr>
          <a:xfrm>
            <a:off x="381000" y="1447800"/>
            <a:ext cx="8305800" cy="4876800"/>
          </a:xfrm>
        </p:spPr>
        <p:txBody>
          <a:bodyPr>
            <a:normAutofit fontScale="92500"/>
          </a:bodyPr>
          <a:lstStyle/>
          <a:p>
            <a:r>
              <a:rPr lang="en-US" sz="2600" dirty="0"/>
              <a:t>Currently, the only possible purely subjective interpretation is the instrumentalist interpretation, which states that quantum theory correctly predicts the probability that an observation will yield a specific result (e.g., the probability that a position measurement will yield a specific position).</a:t>
            </a:r>
          </a:p>
          <a:p>
            <a:r>
              <a:rPr lang="en-US" sz="2600" dirty="0"/>
              <a:t>This is purely subjective if there is no objective </a:t>
            </a:r>
            <a:r>
              <a:rPr lang="en-US" sz="2600" dirty="0" err="1"/>
              <a:t>wavefunction</a:t>
            </a:r>
            <a:r>
              <a:rPr lang="en-US" sz="2600" dirty="0"/>
              <a:t> and both the prediction and the observation are subjective.</a:t>
            </a:r>
          </a:p>
          <a:p>
            <a:r>
              <a:rPr lang="en-US" sz="2600" dirty="0"/>
              <a:t>If it is purely subjective, there are no problems of collapse, branching, and </a:t>
            </a:r>
            <a:r>
              <a:rPr lang="en-US" sz="2600" dirty="0" err="1"/>
              <a:t>nonlocality</a:t>
            </a:r>
            <a:r>
              <a:rPr lang="en-US" sz="2600" dirty="0"/>
              <a:t> because they all result from the assumption that the </a:t>
            </a:r>
            <a:r>
              <a:rPr lang="en-US" sz="2600" dirty="0" err="1"/>
              <a:t>wavefunction</a:t>
            </a:r>
            <a:r>
              <a:rPr lang="en-US" sz="2600" dirty="0"/>
              <a:t> is objective.</a:t>
            </a:r>
          </a:p>
        </p:txBody>
      </p:sp>
    </p:spTree>
    <p:extLst>
      <p:ext uri="{BB962C8B-B14F-4D97-AF65-F5344CB8AC3E}">
        <p14:creationId xmlns:p14="http://schemas.microsoft.com/office/powerpoint/2010/main" xmlns="" val="2973892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381000" y="152400"/>
            <a:ext cx="8229600" cy="1143000"/>
          </a:xfrm>
        </p:spPr>
        <p:txBody>
          <a:bodyPr/>
          <a:lstStyle/>
          <a:p>
            <a:pPr eaLnBrk="1" hangingPunct="1"/>
            <a:r>
              <a:rPr lang="en-US" sz="4200" dirty="0" smtClean="0"/>
              <a:t>The next observation</a:t>
            </a:r>
          </a:p>
        </p:txBody>
      </p:sp>
      <p:sp>
        <p:nvSpPr>
          <p:cNvPr id="61442" name="Rectangle 3"/>
          <p:cNvSpPr>
            <a:spLocks noGrp="1" noChangeArrowheads="1"/>
          </p:cNvSpPr>
          <p:nvPr>
            <p:ph type="body" idx="1"/>
          </p:nvPr>
        </p:nvSpPr>
        <p:spPr>
          <a:xfrm>
            <a:off x="381000" y="1295400"/>
            <a:ext cx="8229600" cy="5257800"/>
          </a:xfrm>
        </p:spPr>
        <p:txBody>
          <a:bodyPr>
            <a:normAutofit/>
          </a:bodyPr>
          <a:lstStyle/>
          <a:p>
            <a:pPr eaLnBrk="1" hangingPunct="1"/>
            <a:r>
              <a:rPr lang="en-US" sz="3000" dirty="0" smtClean="0"/>
              <a:t>After an observation and quantum wave collapse, a new quantum wave emerges.</a:t>
            </a:r>
          </a:p>
          <a:p>
            <a:pPr eaLnBrk="1" hangingPunct="1"/>
            <a:r>
              <a:rPr lang="en-US" sz="3000" dirty="0" smtClean="0"/>
              <a:t>It represents all of the possibilities that are allowed by the previous observation.</a:t>
            </a:r>
          </a:p>
          <a:p>
            <a:pPr eaLnBrk="1" hangingPunct="1"/>
            <a:r>
              <a:rPr lang="en-US" sz="3000" dirty="0" smtClean="0"/>
              <a:t>Another observation results in another quantum wave collapse, etc.</a:t>
            </a:r>
          </a:p>
          <a:p>
            <a:r>
              <a:rPr lang="en-US" sz="3000" b="1" dirty="0" smtClean="0"/>
              <a:t>In this interpretation, a single collapse is not perceivable because a perception requires time. Thus a perception requires a sequence of collapses.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457200" y="0"/>
            <a:ext cx="8229600" cy="1143000"/>
          </a:xfrm>
        </p:spPr>
        <p:txBody>
          <a:bodyPr>
            <a:normAutofit fontScale="90000"/>
          </a:bodyPr>
          <a:lstStyle/>
          <a:p>
            <a:pPr eaLnBrk="1" hangingPunct="1"/>
            <a:r>
              <a:rPr lang="en-US" dirty="0" smtClean="0"/>
              <a:t>Classical physics (1687-1900)</a:t>
            </a:r>
            <a:br>
              <a:rPr lang="en-US" dirty="0" smtClean="0"/>
            </a:br>
            <a:r>
              <a:rPr lang="en-US" sz="3200" dirty="0" smtClean="0"/>
              <a:t>Isaac Newton (1643-1727)</a:t>
            </a:r>
          </a:p>
        </p:txBody>
      </p:sp>
      <p:sp>
        <p:nvSpPr>
          <p:cNvPr id="45058" name="Rectangle 3"/>
          <p:cNvSpPr>
            <a:spLocks noGrp="1" noChangeArrowheads="1"/>
          </p:cNvSpPr>
          <p:nvPr>
            <p:ph type="body" sz="half" idx="1"/>
          </p:nvPr>
        </p:nvSpPr>
        <p:spPr>
          <a:xfrm>
            <a:off x="381000" y="1219200"/>
            <a:ext cx="4724400" cy="5334000"/>
          </a:xfrm>
        </p:spPr>
        <p:txBody>
          <a:bodyPr>
            <a:noAutofit/>
          </a:bodyPr>
          <a:lstStyle/>
          <a:p>
            <a:pPr eaLnBrk="1" hangingPunct="1">
              <a:lnSpc>
                <a:spcPct val="80000"/>
              </a:lnSpc>
            </a:pPr>
            <a:r>
              <a:rPr lang="en-US" sz="2600" dirty="0" smtClean="0"/>
              <a:t>Classical physics is materialistic and objective. Consciousness is not part of the theory.</a:t>
            </a:r>
          </a:p>
          <a:p>
            <a:pPr eaLnBrk="1" hangingPunct="1">
              <a:lnSpc>
                <a:spcPct val="80000"/>
              </a:lnSpc>
            </a:pPr>
            <a:r>
              <a:rPr lang="en-US" sz="2600" dirty="0" smtClean="0"/>
              <a:t>Classical objects are assumed to have separate, independent existences whether or not they are being observed.</a:t>
            </a:r>
          </a:p>
          <a:p>
            <a:pPr eaLnBrk="1" hangingPunct="1">
              <a:lnSpc>
                <a:spcPct val="80000"/>
              </a:lnSpc>
            </a:pPr>
            <a:r>
              <a:rPr lang="en-US" sz="2600" dirty="0" smtClean="0"/>
              <a:t>They are assumed to have definite properties, such as position and velocity, whether or not these are being observed. These properties are assumed to have no intrinsic uncertainties.</a:t>
            </a:r>
          </a:p>
        </p:txBody>
      </p:sp>
      <p:pic>
        <p:nvPicPr>
          <p:cNvPr id="45059" name="Picture 4"/>
          <p:cNvPicPr>
            <a:picLocks noGrp="1" noChangeAspect="1" noChangeArrowheads="1"/>
          </p:cNvPicPr>
          <p:nvPr>
            <p:ph type="body" sz="half" idx="2"/>
          </p:nvPr>
        </p:nvPicPr>
        <p:blipFill>
          <a:blip r:embed="rId2" cstate="print"/>
          <a:srcRect/>
          <a:stretch>
            <a:fillRect/>
          </a:stretch>
        </p:blipFill>
        <p:spPr>
          <a:xfrm>
            <a:off x="5257800" y="1752600"/>
            <a:ext cx="3124200" cy="39624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eaLnBrk="1" hangingPunct="1"/>
            <a:r>
              <a:rPr lang="en-US" sz="4000" smtClean="0"/>
              <a:t>The Copenhagen interpretation</a:t>
            </a:r>
            <a:br>
              <a:rPr lang="en-US" sz="4000" smtClean="0"/>
            </a:br>
            <a:r>
              <a:rPr lang="en-US" sz="2800" smtClean="0"/>
              <a:t>Born, Heisenberg, Schrödinger, Bohr (1925-1927)</a:t>
            </a:r>
          </a:p>
        </p:txBody>
      </p:sp>
      <p:sp>
        <p:nvSpPr>
          <p:cNvPr id="56322" name="Rectangle 3"/>
          <p:cNvSpPr>
            <a:spLocks noGrp="1" noChangeArrowheads="1"/>
          </p:cNvSpPr>
          <p:nvPr>
            <p:ph type="body" idx="1"/>
          </p:nvPr>
        </p:nvSpPr>
        <p:spPr>
          <a:xfrm>
            <a:off x="457200" y="1600200"/>
            <a:ext cx="8229600" cy="4525963"/>
          </a:xfrm>
        </p:spPr>
        <p:txBody>
          <a:bodyPr>
            <a:normAutofit fontScale="85000" lnSpcReduction="10000"/>
          </a:bodyPr>
          <a:lstStyle/>
          <a:p>
            <a:pPr>
              <a:lnSpc>
                <a:spcPct val="90000"/>
              </a:lnSpc>
            </a:pPr>
            <a:r>
              <a:rPr lang="en-US" dirty="0" smtClean="0"/>
              <a:t>The Copenhagen interpretation was devised in order to apply quantum theory to single measurements as well as to repeated measurements. </a:t>
            </a:r>
          </a:p>
          <a:p>
            <a:pPr eaLnBrk="1" hangingPunct="1">
              <a:lnSpc>
                <a:spcPct val="90000"/>
              </a:lnSpc>
            </a:pPr>
            <a:r>
              <a:rPr lang="en-US" dirty="0" smtClean="0"/>
              <a:t>Even though the Copenhagen interpretation is supposed to be the “orthodox” interpretation, there is widespread disagreement on it.</a:t>
            </a:r>
          </a:p>
          <a:p>
            <a:pPr eaLnBrk="1" hangingPunct="1">
              <a:lnSpc>
                <a:spcPct val="90000"/>
              </a:lnSpc>
            </a:pPr>
            <a:r>
              <a:rPr lang="en-US" dirty="0" smtClean="0"/>
              <a:t>Some physicists think it is purely objective without the need for a conscious observer.</a:t>
            </a:r>
          </a:p>
          <a:p>
            <a:pPr eaLnBrk="1" hangingPunct="1">
              <a:lnSpc>
                <a:spcPct val="90000"/>
              </a:lnSpc>
            </a:pPr>
            <a:r>
              <a:rPr lang="en-US" dirty="0" smtClean="0"/>
              <a:t>Some physicists think it is partly objective and partly subjective (a conscious observer is needed).</a:t>
            </a:r>
          </a:p>
          <a:p>
            <a:pPr eaLnBrk="1" hangingPunct="1">
              <a:lnSpc>
                <a:spcPct val="90000"/>
              </a:lnSpc>
            </a:pPr>
            <a:r>
              <a:rPr lang="en-US" dirty="0" smtClean="0"/>
              <a:t>And a few (very few) think both the wave and the observations are subjective.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normAutofit fontScale="90000"/>
          </a:bodyPr>
          <a:lstStyle/>
          <a:p>
            <a:r>
              <a:rPr lang="en-US" sz="4000" dirty="0" smtClean="0"/>
              <a:t>In an objective or partly objective Copenhagen interpretation…</a:t>
            </a:r>
          </a:p>
        </p:txBody>
      </p:sp>
      <p:sp>
        <p:nvSpPr>
          <p:cNvPr id="57346" name="Rectangle 3"/>
          <p:cNvSpPr>
            <a:spLocks noGrp="1" noChangeArrowheads="1"/>
          </p:cNvSpPr>
          <p:nvPr>
            <p:ph type="body" idx="1"/>
          </p:nvPr>
        </p:nvSpPr>
        <p:spPr/>
        <p:txBody>
          <a:bodyPr/>
          <a:lstStyle/>
          <a:p>
            <a:pPr eaLnBrk="1" hangingPunct="1"/>
            <a:r>
              <a:rPr lang="en-US" dirty="0" smtClean="0"/>
              <a:t>Space and time are assumed to be objectively real.</a:t>
            </a:r>
          </a:p>
          <a:p>
            <a:pPr eaLnBrk="1" hangingPunct="1"/>
            <a:r>
              <a:rPr lang="en-US" dirty="0" smtClean="0"/>
              <a:t>The universe and all experimental apparatus  is assumed to be represented by an objective quantum wave that exists over all space and propagates through time.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457200" y="228600"/>
            <a:ext cx="8229600" cy="533400"/>
          </a:xfrm>
        </p:spPr>
        <p:txBody>
          <a:bodyPr>
            <a:noAutofit/>
          </a:bodyPr>
          <a:lstStyle/>
          <a:p>
            <a:pPr eaLnBrk="1" hangingPunct="1"/>
            <a:r>
              <a:rPr lang="en-US" sz="4000" dirty="0" smtClean="0"/>
              <a:t>What does quantum theory describe?</a:t>
            </a:r>
          </a:p>
        </p:txBody>
      </p:sp>
      <p:sp>
        <p:nvSpPr>
          <p:cNvPr id="50178" name="Rectangle 3"/>
          <p:cNvSpPr>
            <a:spLocks noGrp="1" noChangeArrowheads="1"/>
          </p:cNvSpPr>
          <p:nvPr>
            <p:ph type="body" idx="1"/>
          </p:nvPr>
        </p:nvSpPr>
        <p:spPr>
          <a:xfrm>
            <a:off x="381000" y="990600"/>
            <a:ext cx="8229600" cy="5105400"/>
          </a:xfrm>
        </p:spPr>
        <p:txBody>
          <a:bodyPr>
            <a:noAutofit/>
          </a:bodyPr>
          <a:lstStyle/>
          <a:p>
            <a:pPr eaLnBrk="1" hangingPunct="1">
              <a:lnSpc>
                <a:spcPct val="80000"/>
              </a:lnSpc>
            </a:pPr>
            <a:r>
              <a:rPr lang="en-US" sz="2800" dirty="0" smtClean="0">
                <a:cs typeface="Arial" charset="0"/>
              </a:rPr>
              <a:t>Since microscopic objects are not perceivable by the human senses, </a:t>
            </a:r>
            <a:r>
              <a:rPr lang="en-US" sz="2800" b="1" dirty="0" smtClean="0">
                <a:cs typeface="Arial" charset="0"/>
              </a:rPr>
              <a:t>quantum theory predicts the results of observations , not the behavior of preexisting objects</a:t>
            </a:r>
            <a:r>
              <a:rPr lang="en-US" sz="2800" dirty="0" smtClean="0">
                <a:cs typeface="Arial" charset="0"/>
              </a:rPr>
              <a:t>.</a:t>
            </a:r>
          </a:p>
          <a:p>
            <a:pPr eaLnBrk="1" hangingPunct="1">
              <a:lnSpc>
                <a:spcPct val="80000"/>
              </a:lnSpc>
            </a:pPr>
            <a:r>
              <a:rPr lang="en-US" sz="2800" dirty="0" smtClean="0"/>
              <a:t>Both predictions and observations can be made without assuming the existence of preexisting objects.</a:t>
            </a:r>
          </a:p>
          <a:p>
            <a:pPr eaLnBrk="1" hangingPunct="1">
              <a:lnSpc>
                <a:spcPct val="80000"/>
              </a:lnSpc>
            </a:pPr>
            <a:r>
              <a:rPr lang="en-US" sz="2800" dirty="0" smtClean="0"/>
              <a:t>For example, we can measure the signals from two position sensors and a timer and calculate a velocity without ever perceiving a moving object traveling  between the sensors in the measured time interval (cf. neutrino velocity measurements).</a:t>
            </a:r>
          </a:p>
          <a:p>
            <a:pPr eaLnBrk="1" hangingPunct="1">
              <a:lnSpc>
                <a:spcPct val="80000"/>
              </a:lnSpc>
            </a:pPr>
            <a:r>
              <a:rPr lang="en-US" sz="2800" b="1" dirty="0" smtClean="0"/>
              <a:t>The existence of a preexisting moving object is only an assumption.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Locality and </a:t>
            </a:r>
            <a:r>
              <a:rPr lang="en-US" dirty="0" err="1" smtClean="0"/>
              <a:t>nonlocality</a:t>
            </a:r>
            <a:endParaRPr lang="en-US" dirty="0"/>
          </a:p>
        </p:txBody>
      </p:sp>
      <p:sp>
        <p:nvSpPr>
          <p:cNvPr id="3" name="Content Placeholder 2"/>
          <p:cNvSpPr>
            <a:spLocks noGrp="1"/>
          </p:cNvSpPr>
          <p:nvPr>
            <p:ph idx="1"/>
          </p:nvPr>
        </p:nvSpPr>
        <p:spPr>
          <a:xfrm>
            <a:off x="457200" y="1143000"/>
            <a:ext cx="8229600" cy="5257800"/>
          </a:xfrm>
        </p:spPr>
        <p:txBody>
          <a:bodyPr>
            <a:normAutofit fontScale="85000" lnSpcReduction="20000"/>
          </a:bodyPr>
          <a:lstStyle/>
          <a:p>
            <a:pPr eaLnBrk="1" hangingPunct="1"/>
            <a:r>
              <a:rPr lang="en-US" dirty="0" smtClean="0"/>
              <a:t>Locality: No physical effects can travel faster than the velocity of light.</a:t>
            </a:r>
          </a:p>
          <a:p>
            <a:pPr eaLnBrk="1" hangingPunct="1"/>
            <a:r>
              <a:rPr lang="en-US" dirty="0" err="1" smtClean="0"/>
              <a:t>Nonlocality</a:t>
            </a:r>
            <a:r>
              <a:rPr lang="en-US" dirty="0" smtClean="0"/>
              <a:t>: Observations at one point may be correlated with observations at another point even though no local effect could travel fast enough to produce the correlations. </a:t>
            </a:r>
          </a:p>
          <a:p>
            <a:pPr eaLnBrk="1" hangingPunct="1"/>
            <a:r>
              <a:rPr lang="en-US" dirty="0" smtClean="0"/>
              <a:t>In classical theory, there are no nonlocal effects.</a:t>
            </a:r>
          </a:p>
          <a:p>
            <a:pPr eaLnBrk="1" hangingPunct="1"/>
            <a:r>
              <a:rPr lang="en-US" dirty="0" smtClean="0"/>
              <a:t>Because simultaneous observations at different points in space must be consistent with each other, quantum wave collapse must occur over all space simultaneously, </a:t>
            </a:r>
            <a:r>
              <a:rPr lang="en-US" u="sng" dirty="0" smtClean="0"/>
              <a:t>hence it is nonlocal.</a:t>
            </a:r>
          </a:p>
          <a:p>
            <a:r>
              <a:rPr lang="en-US" dirty="0" smtClean="0"/>
              <a:t>After 85 years, quantum wave collapse is an embarrassment to physicists because it is still not understood…!</a:t>
            </a:r>
            <a:endParaRPr lang="en-US" u="sng" dirty="0" smtClean="0"/>
          </a:p>
          <a:p>
            <a:pPr eaLnBrk="1" hangingPunct="1"/>
            <a:endParaRPr lang="en-US" u="sng" dirty="0" smtClean="0"/>
          </a:p>
          <a:p>
            <a:pPr eaLnBrk="1" hangingPunct="1"/>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457200" y="0"/>
            <a:ext cx="8229600" cy="1143000"/>
          </a:xfrm>
        </p:spPr>
        <p:txBody>
          <a:bodyPr/>
          <a:lstStyle/>
          <a:p>
            <a:pPr eaLnBrk="1" hangingPunct="1"/>
            <a:r>
              <a:rPr lang="en-US" b="1" dirty="0" smtClean="0"/>
              <a:t>Classical physics</a:t>
            </a:r>
          </a:p>
        </p:txBody>
      </p:sp>
      <p:sp>
        <p:nvSpPr>
          <p:cNvPr id="46082" name="Rectangle 3"/>
          <p:cNvSpPr>
            <a:spLocks noGrp="1" noChangeArrowheads="1"/>
          </p:cNvSpPr>
          <p:nvPr>
            <p:ph type="body" idx="1"/>
          </p:nvPr>
        </p:nvSpPr>
        <p:spPr>
          <a:xfrm>
            <a:off x="457200" y="1066800"/>
            <a:ext cx="8229600" cy="5486400"/>
          </a:xfrm>
        </p:spPr>
        <p:txBody>
          <a:bodyPr>
            <a:normAutofit/>
          </a:bodyPr>
          <a:lstStyle/>
          <a:p>
            <a:pPr>
              <a:lnSpc>
                <a:spcPct val="90000"/>
              </a:lnSpc>
            </a:pPr>
            <a:r>
              <a:rPr lang="en-US" sz="2800" b="1" dirty="0" smtClean="0"/>
              <a:t>Classical objects are assumed to have separate, independent existences whether or not they are being observed.</a:t>
            </a:r>
          </a:p>
          <a:p>
            <a:pPr eaLnBrk="1" hangingPunct="1">
              <a:lnSpc>
                <a:spcPct val="90000"/>
              </a:lnSpc>
            </a:pPr>
            <a:r>
              <a:rPr lang="en-US" sz="2800" b="1" dirty="0" smtClean="0"/>
              <a:t>Classical physics is the study of the laws of motion of macroscopic objects, i.e., of objects that are directly perceivable to the human senses.</a:t>
            </a:r>
          </a:p>
          <a:p>
            <a:pPr eaLnBrk="1" hangingPunct="1">
              <a:lnSpc>
                <a:spcPct val="90000"/>
              </a:lnSpc>
            </a:pPr>
            <a:r>
              <a:rPr lang="en-US" sz="2800" b="1" dirty="0" smtClean="0"/>
              <a:t>The laws of classical physics are deterministic.</a:t>
            </a:r>
          </a:p>
          <a:p>
            <a:pPr eaLnBrk="1" hangingPunct="1">
              <a:lnSpc>
                <a:spcPct val="90000"/>
              </a:lnSpc>
            </a:pPr>
            <a:r>
              <a:rPr lang="en-US" sz="2800" b="1" dirty="0" smtClean="0"/>
              <a:t>This means that the state of the macroscopic universe in the future is assumed to be exactly determined by the state of the universe in the present, which is assumed to be determined by the state of the universe in the past.</a:t>
            </a:r>
          </a:p>
          <a:p>
            <a:pPr eaLnBrk="1" hangingPunct="1">
              <a:lnSpc>
                <a:spcPct val="90000"/>
              </a:lnSpc>
            </a:pPr>
            <a:endParaRPr lang="en-US" sz="2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dirty="0" smtClean="0"/>
              <a:t>The development of quantum physics</a:t>
            </a:r>
            <a:endParaRPr lang="en-US" b="1" dirty="0"/>
          </a:p>
        </p:txBody>
      </p:sp>
      <p:sp>
        <p:nvSpPr>
          <p:cNvPr id="3" name="Content Placeholder 2"/>
          <p:cNvSpPr>
            <a:spLocks noGrp="1"/>
          </p:cNvSpPr>
          <p:nvPr>
            <p:ph idx="1"/>
          </p:nvPr>
        </p:nvSpPr>
        <p:spPr>
          <a:xfrm>
            <a:off x="457200" y="990600"/>
            <a:ext cx="8229600" cy="5257800"/>
          </a:xfrm>
        </p:spPr>
        <p:txBody>
          <a:bodyPr>
            <a:normAutofit fontScale="25000" lnSpcReduction="20000"/>
          </a:bodyPr>
          <a:lstStyle/>
          <a:p>
            <a:r>
              <a:rPr lang="en-US" sz="11200" b="1" dirty="0" smtClean="0"/>
              <a:t>Classical physics could not explain experiments on microscopic objects (atoms, electrons, and photons) that were done beginning in the late 1800s.</a:t>
            </a:r>
          </a:p>
          <a:p>
            <a:r>
              <a:rPr lang="en-US" sz="11200" b="1" dirty="0" smtClean="0"/>
              <a:t>Since </a:t>
            </a:r>
            <a:r>
              <a:rPr lang="en-US" sz="11200" b="1" dirty="0" smtClean="0"/>
              <a:t>1900, </a:t>
            </a:r>
            <a:r>
              <a:rPr lang="en-US" sz="11200" b="1" dirty="0" smtClean="0"/>
              <a:t>quantum mechanics has been developed to explain such experiments as well as those on many other types of objects.</a:t>
            </a:r>
          </a:p>
          <a:p>
            <a:r>
              <a:rPr lang="en-US" sz="11200" b="1" dirty="0" smtClean="0"/>
              <a:t>Because, in innumerable experiments on microscopic and </a:t>
            </a:r>
            <a:r>
              <a:rPr lang="en-US" sz="11200" b="1" dirty="0" err="1" smtClean="0"/>
              <a:t>mesoscopic</a:t>
            </a:r>
            <a:r>
              <a:rPr lang="en-US" sz="11200" b="1" dirty="0" smtClean="0"/>
              <a:t> phenomena no violation of quantum mechanics has ever been observed, it is thought to apply to all phenomena, whether microscopic, </a:t>
            </a:r>
            <a:r>
              <a:rPr lang="en-US" sz="11200" b="1" dirty="0" err="1" smtClean="0"/>
              <a:t>mesoscopic</a:t>
            </a:r>
            <a:r>
              <a:rPr lang="en-US" sz="11200" b="1" dirty="0" smtClean="0"/>
              <a:t>, or macroscopic.</a:t>
            </a:r>
          </a:p>
          <a:p>
            <a:r>
              <a:rPr lang="en-US" sz="11200" b="1" dirty="0" smtClean="0"/>
              <a:t>The early universe is thought to have been quantum mechanical because of its microscopic size and high density. </a:t>
            </a:r>
          </a:p>
          <a:p>
            <a:endParaRPr lang="en-US" sz="12800" dirty="0" smtClean="0"/>
          </a:p>
          <a:p>
            <a:endParaRPr lang="en-US" sz="12800" dirty="0" smtClean="0"/>
          </a:p>
          <a:p>
            <a:endParaRPr lang="en-US" sz="12800"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533400" y="0"/>
            <a:ext cx="8229600" cy="762000"/>
          </a:xfrm>
        </p:spPr>
        <p:txBody>
          <a:bodyPr>
            <a:noAutofit/>
          </a:bodyPr>
          <a:lstStyle/>
          <a:p>
            <a:pPr eaLnBrk="1" hangingPunct="1"/>
            <a:r>
              <a:rPr lang="en-US" sz="3200" b="1" dirty="0" smtClean="0"/>
              <a:t>Quantum theory</a:t>
            </a:r>
          </a:p>
        </p:txBody>
      </p:sp>
      <p:sp>
        <p:nvSpPr>
          <p:cNvPr id="52226" name="Rectangle 3"/>
          <p:cNvSpPr>
            <a:spLocks noGrp="1" noChangeArrowheads="1"/>
          </p:cNvSpPr>
          <p:nvPr>
            <p:ph type="body" idx="1"/>
          </p:nvPr>
        </p:nvSpPr>
        <p:spPr>
          <a:xfrm>
            <a:off x="533400" y="685800"/>
            <a:ext cx="8229600" cy="6019800"/>
          </a:xfrm>
        </p:spPr>
        <p:txBody>
          <a:bodyPr>
            <a:noAutofit/>
          </a:bodyPr>
          <a:lstStyle/>
          <a:p>
            <a:r>
              <a:rPr lang="en-US" sz="2400" b="1" dirty="0" smtClean="0"/>
              <a:t>Quantum theory is a theory of mathematical quantum probability waves that carry no energy or momentum and are </a:t>
            </a:r>
            <a:r>
              <a:rPr lang="en-US" sz="2400" b="1" dirty="0" smtClean="0"/>
              <a:t>themselves unobservable</a:t>
            </a:r>
            <a:r>
              <a:rPr lang="en-US" sz="2400" b="1" dirty="0" smtClean="0"/>
              <a:t>.</a:t>
            </a:r>
          </a:p>
          <a:p>
            <a:r>
              <a:rPr lang="en-US" sz="2400" b="1" dirty="0" smtClean="0"/>
              <a:t>The theory is interpreted in terms of the probabilities of observations that can be predicted from the waves.</a:t>
            </a:r>
          </a:p>
          <a:p>
            <a:r>
              <a:rPr lang="en-US" sz="2400" b="1" dirty="0" smtClean="0"/>
              <a:t>There are many interpretations but we still don’t know if there is a “correct” one.</a:t>
            </a:r>
          </a:p>
          <a:p>
            <a:r>
              <a:rPr lang="en-US" sz="2400" b="1" dirty="0" smtClean="0"/>
              <a:t>We will discuss a modern version of what is called the Copenhagen interpretation. In this interpretation...</a:t>
            </a:r>
          </a:p>
          <a:p>
            <a:r>
              <a:rPr lang="en-US" sz="2400" b="1" dirty="0" smtClean="0"/>
              <a:t>...space and time are assumed to be objectively real.</a:t>
            </a:r>
          </a:p>
          <a:p>
            <a:r>
              <a:rPr lang="en-US" sz="2400" b="1" dirty="0" smtClean="0"/>
              <a:t>...the entire physical universe, including the experimental apparatus and the observing organism, are assumed to be represented by an objective quantum probability wave that exists over all space and </a:t>
            </a:r>
            <a:r>
              <a:rPr lang="en-US" sz="2400" b="1" dirty="0" smtClean="0"/>
              <a:t>time</a:t>
            </a:r>
            <a:r>
              <a:rPr lang="en-US" sz="2400" b="1" dirty="0" smtClean="0"/>
              <a:t>.</a:t>
            </a:r>
          </a:p>
          <a:p>
            <a:endParaRPr lang="en-US" sz="26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457200" y="0"/>
            <a:ext cx="8229600" cy="1143000"/>
          </a:xfrm>
        </p:spPr>
        <p:txBody>
          <a:bodyPr/>
          <a:lstStyle/>
          <a:p>
            <a:pPr eaLnBrk="1" hangingPunct="1"/>
            <a:r>
              <a:rPr lang="en-US" b="1" dirty="0" smtClean="0"/>
              <a:t>Quantum wave collapse</a:t>
            </a:r>
          </a:p>
        </p:txBody>
      </p:sp>
      <p:sp>
        <p:nvSpPr>
          <p:cNvPr id="60418" name="Rectangle 3"/>
          <p:cNvSpPr>
            <a:spLocks noGrp="1" noChangeArrowheads="1"/>
          </p:cNvSpPr>
          <p:nvPr>
            <p:ph type="body" idx="1"/>
          </p:nvPr>
        </p:nvSpPr>
        <p:spPr>
          <a:xfrm>
            <a:off x="381000" y="914400"/>
            <a:ext cx="8229600" cy="5410200"/>
          </a:xfrm>
        </p:spPr>
        <p:txBody>
          <a:bodyPr>
            <a:noAutofit/>
          </a:bodyPr>
          <a:lstStyle/>
          <a:p>
            <a:r>
              <a:rPr lang="en-US" b="1" dirty="0" smtClean="0"/>
              <a:t>At the moment of observation, the quantum wave is assumed to change instantly and irreversibly from representing the probability of observing any given universe to a representation of only the universe that is actually observed.</a:t>
            </a:r>
          </a:p>
          <a:p>
            <a:pPr eaLnBrk="1" hangingPunct="1"/>
            <a:r>
              <a:rPr lang="en-US" b="1" dirty="0" smtClean="0"/>
              <a:t>This is called quantum wave collapse.</a:t>
            </a:r>
          </a:p>
          <a:p>
            <a:r>
              <a:rPr lang="en-US" b="1" dirty="0" smtClean="0"/>
              <a:t>Since the physical observing organism is represented in the quantum wave, the observation </a:t>
            </a:r>
            <a:r>
              <a:rPr lang="en-US" b="1" dirty="0" smtClean="0"/>
              <a:t>creates the </a:t>
            </a:r>
            <a:r>
              <a:rPr lang="en-US" b="1" dirty="0" smtClean="0"/>
              <a:t>observing organism.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838200"/>
          </a:xfrm>
        </p:spPr>
        <p:txBody>
          <a:bodyPr/>
          <a:lstStyle/>
          <a:p>
            <a:r>
              <a:rPr lang="en-US" b="1" dirty="0" smtClean="0"/>
              <a:t>What causes collapse?</a:t>
            </a:r>
            <a:endParaRPr lang="en-US" b="1" dirty="0"/>
          </a:p>
        </p:txBody>
      </p:sp>
      <p:sp>
        <p:nvSpPr>
          <p:cNvPr id="62466" name="Rectangle 3"/>
          <p:cNvSpPr>
            <a:spLocks noGrp="1" noChangeArrowheads="1"/>
          </p:cNvSpPr>
          <p:nvPr>
            <p:ph idx="1"/>
          </p:nvPr>
        </p:nvSpPr>
        <p:spPr>
          <a:xfrm>
            <a:off x="457200" y="914400"/>
            <a:ext cx="8229600" cy="5638800"/>
          </a:xfrm>
        </p:spPr>
        <p:txBody>
          <a:bodyPr>
            <a:normAutofit/>
          </a:bodyPr>
          <a:lstStyle/>
          <a:p>
            <a:pPr>
              <a:lnSpc>
                <a:spcPct val="90000"/>
              </a:lnSpc>
            </a:pPr>
            <a:r>
              <a:rPr lang="en-US" b="1" dirty="0" smtClean="0"/>
              <a:t>Collapse must be nonlocal because simultaneous observations at points distant from each other must be consistent with each other.</a:t>
            </a:r>
          </a:p>
          <a:p>
            <a:pPr>
              <a:lnSpc>
                <a:spcPct val="90000"/>
              </a:lnSpc>
            </a:pPr>
            <a:r>
              <a:rPr lang="en-US" b="1" dirty="0" smtClean="0"/>
              <a:t>Thus, collapse must have a nonlocal cause. </a:t>
            </a:r>
          </a:p>
          <a:p>
            <a:pPr>
              <a:lnSpc>
                <a:spcPct val="90000"/>
              </a:lnSpc>
            </a:pPr>
            <a:r>
              <a:rPr lang="en-US" b="1" dirty="0" smtClean="0"/>
              <a:t>Because all physical </a:t>
            </a:r>
            <a:r>
              <a:rPr lang="en-US" b="1" dirty="0" smtClean="0"/>
              <a:t>processes are created in the </a:t>
            </a:r>
            <a:r>
              <a:rPr lang="en-US" b="1" dirty="0" smtClean="0"/>
              <a:t>collapse, </a:t>
            </a:r>
            <a:r>
              <a:rPr lang="en-US" b="1" dirty="0" smtClean="0"/>
              <a:t>no physical process can cause the collapse.</a:t>
            </a:r>
          </a:p>
          <a:p>
            <a:pPr>
              <a:lnSpc>
                <a:spcPct val="90000"/>
              </a:lnSpc>
            </a:pPr>
            <a:r>
              <a:rPr lang="en-US" b="1" dirty="0" smtClean="0"/>
              <a:t>Therefore, collapse must be nonphysical.</a:t>
            </a:r>
          </a:p>
          <a:p>
            <a:pPr>
              <a:lnSpc>
                <a:spcPct val="90000"/>
              </a:lnSpc>
            </a:pPr>
            <a:r>
              <a:rPr lang="en-US" b="1" dirty="0" smtClean="0"/>
              <a:t>The only nonphysical, nonlocal candidate we have is consciousness.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smtClean="0"/>
              <a:t>A subjective interpretation</a:t>
            </a:r>
            <a:endParaRPr lang="en-US" b="1" dirty="0"/>
          </a:p>
        </p:txBody>
      </p:sp>
      <p:sp>
        <p:nvSpPr>
          <p:cNvPr id="3" name="Content Placeholder 2"/>
          <p:cNvSpPr>
            <a:spLocks noGrp="1"/>
          </p:cNvSpPr>
          <p:nvPr>
            <p:ph idx="1"/>
          </p:nvPr>
        </p:nvSpPr>
        <p:spPr>
          <a:xfrm>
            <a:off x="457200" y="990600"/>
            <a:ext cx="8229600" cy="5486400"/>
          </a:xfrm>
        </p:spPr>
        <p:txBody>
          <a:bodyPr>
            <a:normAutofit fontScale="85000" lnSpcReduction="20000"/>
          </a:bodyPr>
          <a:lstStyle/>
          <a:p>
            <a:r>
              <a:rPr lang="en-US" b="1" dirty="0" smtClean="0"/>
              <a:t>Although the quantum wave is purely mathematical, it is assumed to be objective. This leads to the mysterious process of collapse. </a:t>
            </a:r>
          </a:p>
          <a:p>
            <a:r>
              <a:rPr lang="en-US" b="1" dirty="0" smtClean="0"/>
              <a:t>This mystery can be avoided simply by assuming that, rather than being objective, the quantum wave represents our subjective knowledge of a situation.</a:t>
            </a:r>
          </a:p>
          <a:p>
            <a:r>
              <a:rPr lang="en-US" b="1" dirty="0" smtClean="0"/>
              <a:t>A new observation changes our knowledge but, since there is no space or time, there is no mysterious wave collapse or </a:t>
            </a:r>
            <a:r>
              <a:rPr lang="en-US" b="1" dirty="0" err="1" smtClean="0"/>
              <a:t>nonlocality</a:t>
            </a:r>
            <a:r>
              <a:rPr lang="en-US" b="1" dirty="0" smtClean="0"/>
              <a:t>.</a:t>
            </a:r>
          </a:p>
          <a:p>
            <a:r>
              <a:rPr lang="en-US" b="1" dirty="0" smtClean="0"/>
              <a:t>Christopher Fuchs at the Perimeter Institute in Waterloo, Ontario, Canada is working on a subjective interpretation of quantum theory. </a:t>
            </a:r>
          </a:p>
          <a:p>
            <a:r>
              <a:rPr lang="en-US" b="1" dirty="0" smtClean="0"/>
              <a:t>Something </a:t>
            </a:r>
            <a:r>
              <a:rPr lang="en-US" b="1" dirty="0" smtClean="0"/>
              <a:t>like this </a:t>
            </a:r>
            <a:r>
              <a:rPr lang="en-US" b="1" dirty="0" smtClean="0"/>
              <a:t>interpretation may </a:t>
            </a:r>
            <a:r>
              <a:rPr lang="en-US" b="1" dirty="0" smtClean="0"/>
              <a:t>eventually be adopted by philosophers and, in the </a:t>
            </a:r>
            <a:r>
              <a:rPr lang="en-US" b="1" dirty="0" smtClean="0"/>
              <a:t>longer </a:t>
            </a:r>
            <a:r>
              <a:rPr lang="en-US" b="1" dirty="0" smtClean="0"/>
              <a:t>term, by physicists.</a:t>
            </a:r>
          </a:p>
          <a:p>
            <a:endParaRPr lang="en-US" dirty="0" smtClean="0"/>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1894</TotalTime>
  <Words>2153</Words>
  <Application>Microsoft Office PowerPoint</Application>
  <PresentationFormat>On-screen Show (4:3)</PresentationFormat>
  <Paragraphs>127</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Quantum mechanics for Advaitins</vt:lpstr>
      <vt:lpstr>The concept of objective reality </vt:lpstr>
      <vt:lpstr>Classical physics</vt:lpstr>
      <vt:lpstr>The development of quantum physics</vt:lpstr>
      <vt:lpstr>Quantum theory</vt:lpstr>
      <vt:lpstr>Quantum wave collapse</vt:lpstr>
      <vt:lpstr>What causes collapse?</vt:lpstr>
      <vt:lpstr>A subjective interpretation</vt:lpstr>
      <vt:lpstr>Slide 9</vt:lpstr>
      <vt:lpstr>Big paradox: The quantum wave is purely mathematical , but is assumed to be objectively real! </vt:lpstr>
      <vt:lpstr>Daring prediction!</vt:lpstr>
      <vt:lpstr>Conclusion:</vt:lpstr>
      <vt:lpstr>Bell’s theorem (John Stewart Bell, 1928-1990)</vt:lpstr>
      <vt:lpstr>Many experiments have shown that objective reality violates Bell’s inequality</vt:lpstr>
      <vt:lpstr>The philosophy of materialism (pure objectivity) (Earliest materialists: Atomists Leucippus, Democritus, and Epicurus: 460-270 BC) </vt:lpstr>
      <vt:lpstr>A third daring prediction!</vt:lpstr>
      <vt:lpstr>Objective reality (cont.)</vt:lpstr>
      <vt:lpstr>In the late 1800s, problems arose with classical physics</vt:lpstr>
      <vt:lpstr>The development of quantum theory</vt:lpstr>
      <vt:lpstr>Are there any quantum objects here?</vt:lpstr>
      <vt:lpstr>The statistical interpretation of quantum theory</vt:lpstr>
      <vt:lpstr>There are three general types of interpretations of quantum theory</vt:lpstr>
      <vt:lpstr>A purely subjective interpretation of quantum theory</vt:lpstr>
      <vt:lpstr>The next observation</vt:lpstr>
      <vt:lpstr>Classical physics (1687-1900) Isaac Newton (1643-1727)</vt:lpstr>
      <vt:lpstr>The Copenhagen interpretation Born, Heisenberg, Schrödinger, Bohr (1925-1927)</vt:lpstr>
      <vt:lpstr>In an objective or partly objective Copenhagen interpretation…</vt:lpstr>
      <vt:lpstr>What does quantum theory describe?</vt:lpstr>
      <vt:lpstr>Locality and nonlocality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mechanics for Advaitins</dc:title>
  <dc:creator>ses2r</dc:creator>
  <cp:lastModifiedBy>ses2r</cp:lastModifiedBy>
  <cp:revision>98</cp:revision>
  <dcterms:created xsi:type="dcterms:W3CDTF">2012-04-28T16:12:33Z</dcterms:created>
  <dcterms:modified xsi:type="dcterms:W3CDTF">2012-05-03T18:38:17Z</dcterms:modified>
</cp:coreProperties>
</file>